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notesMasterIdLst>
    <p:notesMasterId r:id="rId12"/>
  </p:notesMasterIdLst>
  <p:sldIdLst>
    <p:sldId id="265" r:id="rId2"/>
    <p:sldId id="256" r:id="rId3"/>
    <p:sldId id="257" r:id="rId4"/>
    <p:sldId id="258" r:id="rId5"/>
    <p:sldId id="259" r:id="rId6"/>
    <p:sldId id="260" r:id="rId7"/>
    <p:sldId id="261" r:id="rId8"/>
    <p:sldId id="262" r:id="rId9"/>
    <p:sldId id="263"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85" autoAdjust="0"/>
    <p:restoredTop sz="86212" autoAdjust="0"/>
  </p:normalViewPr>
  <p:slideViewPr>
    <p:cSldViewPr snapToGrid="0">
      <p:cViewPr varScale="1">
        <p:scale>
          <a:sx n="59" d="100"/>
          <a:sy n="59" d="100"/>
        </p:scale>
        <p:origin x="90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5384EF-364E-4F0C-80EA-AE2B60E2F3CA}" type="datetimeFigureOut">
              <a:rPr lang="en-US" smtClean="0"/>
              <a:t>27-Aug-18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944D7A-5C92-4634-A8C6-300A1CDE3CC7}" type="slidenum">
              <a:rPr lang="en-US" smtClean="0"/>
              <a:t>‹#›</a:t>
            </a:fld>
            <a:endParaRPr lang="en-US"/>
          </a:p>
        </p:txBody>
      </p:sp>
    </p:spTree>
    <p:extLst>
      <p:ext uri="{BB962C8B-B14F-4D97-AF65-F5344CB8AC3E}">
        <p14:creationId xmlns:p14="http://schemas.microsoft.com/office/powerpoint/2010/main" val="2639601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comprehend that every</a:t>
            </a:r>
            <a:r>
              <a:rPr lang="en-US" baseline="0" dirty="0"/>
              <a:t> organization is a technology firm at its core. Therefore, a company need to embrace the use of emerging technologies to change the way it operates. It is noteworthy that companies run in era of unprecedented technological transformations (</a:t>
            </a:r>
            <a:r>
              <a:rPr lang="en-US" dirty="0"/>
              <a:t>Burn, 2018</a:t>
            </a:r>
            <a:r>
              <a:rPr lang="en-US" baseline="0" dirty="0"/>
              <a:t>). Therefore, the company at hand should understand that the birth of the contemporary of the modern internet and enables innovations such as virtual communications as well as clouding computing. </a:t>
            </a:r>
            <a:endParaRPr lang="en-US" dirty="0"/>
          </a:p>
        </p:txBody>
      </p:sp>
      <p:sp>
        <p:nvSpPr>
          <p:cNvPr id="4" name="Slide Number Placeholder 3"/>
          <p:cNvSpPr>
            <a:spLocks noGrp="1"/>
          </p:cNvSpPr>
          <p:nvPr>
            <p:ph type="sldNum" sz="quarter" idx="10"/>
          </p:nvPr>
        </p:nvSpPr>
        <p:spPr/>
        <p:txBody>
          <a:bodyPr/>
          <a:lstStyle/>
          <a:p>
            <a:fld id="{FC944D7A-5C92-4634-A8C6-300A1CDE3CC7}" type="slidenum">
              <a:rPr lang="en-US" smtClean="0"/>
              <a:t>2</a:t>
            </a:fld>
            <a:endParaRPr lang="en-US"/>
          </a:p>
        </p:txBody>
      </p:sp>
    </p:spTree>
    <p:extLst>
      <p:ext uri="{BB962C8B-B14F-4D97-AF65-F5344CB8AC3E}">
        <p14:creationId xmlns:p14="http://schemas.microsoft.com/office/powerpoint/2010/main" val="3004383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aforementioned current emerging technologies play a vital role in helping different organizations</a:t>
            </a:r>
            <a:r>
              <a:rPr lang="en-US" baseline="0" dirty="0"/>
              <a:t> update various IT areas to achieve their set goals. The organization should understand that the preceding emerging technologies enables augmentation as well as virtual reality as well as advanced analytics (</a:t>
            </a:r>
            <a:r>
              <a:rPr lang="en-US" dirty="0"/>
              <a:t>Brick, 2018</a:t>
            </a:r>
            <a:r>
              <a:rPr lang="en-US" baseline="0" dirty="0"/>
              <a:t>). It is important that connecting the firm’s workers to data in this way is one of numerous possible uses of emerging technologies that offer individual operators with information they require to conduct specific construction as well as maintenance tasks remotely. </a:t>
            </a:r>
            <a:endParaRPr lang="en-US" dirty="0"/>
          </a:p>
        </p:txBody>
      </p:sp>
      <p:sp>
        <p:nvSpPr>
          <p:cNvPr id="4" name="Slide Number Placeholder 3"/>
          <p:cNvSpPr>
            <a:spLocks noGrp="1"/>
          </p:cNvSpPr>
          <p:nvPr>
            <p:ph type="sldNum" sz="quarter" idx="10"/>
          </p:nvPr>
        </p:nvSpPr>
        <p:spPr/>
        <p:txBody>
          <a:bodyPr/>
          <a:lstStyle/>
          <a:p>
            <a:fld id="{FC944D7A-5C92-4634-A8C6-300A1CDE3CC7}" type="slidenum">
              <a:rPr lang="en-US" smtClean="0"/>
              <a:t>3</a:t>
            </a:fld>
            <a:endParaRPr lang="en-US"/>
          </a:p>
        </p:txBody>
      </p:sp>
    </p:spTree>
    <p:extLst>
      <p:ext uri="{BB962C8B-B14F-4D97-AF65-F5344CB8AC3E}">
        <p14:creationId xmlns:p14="http://schemas.microsoft.com/office/powerpoint/2010/main" val="828629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company should update</a:t>
            </a:r>
            <a:r>
              <a:rPr lang="en-US" baseline="0" dirty="0"/>
              <a:t> its IT infrastructure to ensure accurate and effective data management as well as hangouts and helpouts based on emerging technologies (</a:t>
            </a:r>
            <a:r>
              <a:rPr lang="en-US" dirty="0"/>
              <a:t>Burn, 2018</a:t>
            </a:r>
            <a:r>
              <a:rPr lang="en-US" baseline="0" dirty="0"/>
              <a:t>). The company at hand should understand that emerging technologies heighten in complexity. In particular, it takes more time </a:t>
            </a:r>
            <a:r>
              <a:rPr lang="en-US" sz="1200" b="0" i="0" kern="1200" dirty="0">
                <a:solidFill>
                  <a:schemeClr val="tx1"/>
                </a:solidFill>
                <a:effectLst/>
                <a:latin typeface="+mn-lt"/>
                <a:ea typeface="+mn-ea"/>
                <a:cs typeface="+mn-cs"/>
              </a:rPr>
              <a:t>for technologists to start to comprehend new technologies, let alone learn how to implement and support them. On the same note, the firm should comprehend that topics including as server virtualization, big data, and cloud computing were once merely high-level concepts and ideas.  </a:t>
            </a:r>
            <a:r>
              <a:rPr lang="en-US" baseline="0" dirty="0"/>
              <a:t> </a:t>
            </a:r>
            <a:endParaRPr lang="en-US" dirty="0"/>
          </a:p>
        </p:txBody>
      </p:sp>
      <p:sp>
        <p:nvSpPr>
          <p:cNvPr id="4" name="Slide Number Placeholder 3"/>
          <p:cNvSpPr>
            <a:spLocks noGrp="1"/>
          </p:cNvSpPr>
          <p:nvPr>
            <p:ph type="sldNum" sz="quarter" idx="10"/>
          </p:nvPr>
        </p:nvSpPr>
        <p:spPr/>
        <p:txBody>
          <a:bodyPr/>
          <a:lstStyle/>
          <a:p>
            <a:fld id="{FC944D7A-5C92-4634-A8C6-300A1CDE3CC7}" type="slidenum">
              <a:rPr lang="en-US" smtClean="0"/>
              <a:t>4</a:t>
            </a:fld>
            <a:endParaRPr lang="en-US"/>
          </a:p>
        </p:txBody>
      </p:sp>
    </p:spTree>
    <p:extLst>
      <p:ext uri="{BB962C8B-B14F-4D97-AF65-F5344CB8AC3E}">
        <p14:creationId xmlns:p14="http://schemas.microsoft.com/office/powerpoint/2010/main" val="2069802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number of business</a:t>
            </a:r>
            <a:r>
              <a:rPr lang="en-US" baseline="0" dirty="0"/>
              <a:t>es have yet to crack the code to harness their big data and many managers as well as CEOs perceive it as a potential game changer for digital changes (</a:t>
            </a:r>
            <a:r>
              <a:rPr lang="en-US" dirty="0"/>
              <a:t>Brick, 2018</a:t>
            </a:r>
            <a:r>
              <a:rPr lang="en-US" baseline="0" dirty="0"/>
              <a:t>). In fact, emerging </a:t>
            </a:r>
            <a:r>
              <a:rPr lang="en-US" dirty="0"/>
              <a:t>technologies cloud computing is important for data management.</a:t>
            </a:r>
            <a:r>
              <a:rPr lang="en-US" baseline="0" dirty="0"/>
              <a:t> Notably, expensive IT servers, </a:t>
            </a:r>
            <a:r>
              <a:rPr lang="en-US" sz="1200" b="0" i="0" kern="1200" dirty="0">
                <a:solidFill>
                  <a:schemeClr val="tx1"/>
                </a:solidFill>
                <a:effectLst/>
                <a:latin typeface="+mn-lt"/>
                <a:ea typeface="+mn-ea"/>
                <a:cs typeface="+mn-cs"/>
              </a:rPr>
              <a:t>bulky hardware, as well as on-site software are now a thing of the past. It is clear that each business depends on specific administrative tasks to stay afloat. Notably</a:t>
            </a:r>
            <a:r>
              <a:rPr lang="en-US" sz="1200" b="0" i="0" kern="1200">
                <a:solidFill>
                  <a:schemeClr val="tx1"/>
                </a:solidFill>
                <a:effectLst/>
                <a:latin typeface="+mn-lt"/>
                <a:ea typeface="+mn-ea"/>
                <a:cs typeface="+mn-cs"/>
              </a:rPr>
              <a:t>,</a:t>
            </a:r>
            <a:r>
              <a:rPr lang="en-US" sz="1200" b="0" i="0" kern="1200" baseline="0">
                <a:solidFill>
                  <a:schemeClr val="tx1"/>
                </a:solidFill>
                <a:effectLst/>
                <a:latin typeface="+mn-lt"/>
                <a:ea typeface="+mn-ea"/>
                <a:cs typeface="+mn-cs"/>
              </a:rPr>
              <a:t> specialized </a:t>
            </a:r>
            <a:r>
              <a:rPr lang="en-US" sz="1200" b="0" i="0" kern="1200">
                <a:solidFill>
                  <a:schemeClr val="tx1"/>
                </a:solidFill>
                <a:effectLst/>
                <a:latin typeface="+mn-lt"/>
                <a:ea typeface="+mn-ea"/>
                <a:cs typeface="+mn-cs"/>
              </a:rPr>
              <a:t>software can help even the smallest firms to maintain a competitive edge. </a:t>
            </a:r>
            <a:r>
              <a:rPr lang="en-US" baseline="0"/>
              <a:t>  </a:t>
            </a:r>
            <a:endParaRPr lang="en-US" dirty="0"/>
          </a:p>
        </p:txBody>
      </p:sp>
      <p:sp>
        <p:nvSpPr>
          <p:cNvPr id="4" name="Slide Number Placeholder 3"/>
          <p:cNvSpPr>
            <a:spLocks noGrp="1"/>
          </p:cNvSpPr>
          <p:nvPr>
            <p:ph type="sldNum" sz="quarter" idx="10"/>
          </p:nvPr>
        </p:nvSpPr>
        <p:spPr/>
        <p:txBody>
          <a:bodyPr/>
          <a:lstStyle/>
          <a:p>
            <a:fld id="{FC944D7A-5C92-4634-A8C6-300A1CDE3CC7}" type="slidenum">
              <a:rPr lang="en-US" smtClean="0"/>
              <a:t>5</a:t>
            </a:fld>
            <a:endParaRPr lang="en-US"/>
          </a:p>
        </p:txBody>
      </p:sp>
    </p:spTree>
    <p:extLst>
      <p:ext uri="{BB962C8B-B14F-4D97-AF65-F5344CB8AC3E}">
        <p14:creationId xmlns:p14="http://schemas.microsoft.com/office/powerpoint/2010/main" val="352796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investment in the aforementioned aspects require predictive analytics to ensure that the</a:t>
            </a:r>
            <a:r>
              <a:rPr lang="en-US" baseline="0" dirty="0"/>
              <a:t> firm’s goals are met effectively (</a:t>
            </a:r>
            <a:r>
              <a:rPr lang="en-US" dirty="0"/>
              <a:t>Burn, 2018</a:t>
            </a:r>
            <a:r>
              <a:rPr lang="en-US" baseline="0" dirty="0"/>
              <a:t>). The company should make considerable investments in </a:t>
            </a:r>
            <a:r>
              <a:rPr lang="en-US" sz="1200" b="0" i="0" kern="1200" dirty="0">
                <a:solidFill>
                  <a:schemeClr val="tx1"/>
                </a:solidFill>
                <a:effectLst/>
                <a:latin typeface="+mn-lt"/>
                <a:ea typeface="+mn-ea"/>
                <a:cs typeface="+mn-cs"/>
              </a:rPr>
              <a:t>machine learning, visualization and natural language processing required to harness data and analytics at scale, distributed data architecture, as well as in-memory processing. It is important to note that the fundamental complaint</a:t>
            </a:r>
            <a:r>
              <a:rPr lang="en-US" sz="1200" b="0" i="0" kern="1200" baseline="0" dirty="0">
                <a:solidFill>
                  <a:schemeClr val="tx1"/>
                </a:solidFill>
                <a:effectLst/>
                <a:latin typeface="+mn-lt"/>
                <a:ea typeface="+mn-ea"/>
                <a:cs typeface="+mn-cs"/>
              </a:rPr>
              <a:t> is that while numerous information control teams are well along the path of utilizing </a:t>
            </a:r>
            <a:r>
              <a:rPr lang="en-US" sz="1200" b="0" i="0" kern="1200" dirty="0">
                <a:solidFill>
                  <a:schemeClr val="tx1"/>
                </a:solidFill>
                <a:effectLst/>
                <a:latin typeface="+mn-lt"/>
                <a:ea typeface="+mn-ea"/>
                <a:cs typeface="+mn-cs"/>
              </a:rPr>
              <a:t>descriptive analytics, they have not embraced predictive analytics to glean new insights. </a:t>
            </a:r>
            <a:r>
              <a:rPr lang="en-US" baseline="0" dirty="0"/>
              <a:t>  </a:t>
            </a:r>
            <a:endParaRPr lang="en-US" dirty="0"/>
          </a:p>
        </p:txBody>
      </p:sp>
      <p:sp>
        <p:nvSpPr>
          <p:cNvPr id="4" name="Slide Number Placeholder 3"/>
          <p:cNvSpPr>
            <a:spLocks noGrp="1"/>
          </p:cNvSpPr>
          <p:nvPr>
            <p:ph type="sldNum" sz="quarter" idx="10"/>
          </p:nvPr>
        </p:nvSpPr>
        <p:spPr/>
        <p:txBody>
          <a:bodyPr/>
          <a:lstStyle/>
          <a:p>
            <a:fld id="{FC944D7A-5C92-4634-A8C6-300A1CDE3CC7}" type="slidenum">
              <a:rPr lang="en-US" smtClean="0"/>
              <a:t>6</a:t>
            </a:fld>
            <a:endParaRPr lang="en-US"/>
          </a:p>
        </p:txBody>
      </p:sp>
    </p:spTree>
    <p:extLst>
      <p:ext uri="{BB962C8B-B14F-4D97-AF65-F5344CB8AC3E}">
        <p14:creationId xmlns:p14="http://schemas.microsoft.com/office/powerpoint/2010/main" val="3644786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Hangouts and Helpouts are important in an organization as they prove</a:t>
            </a:r>
            <a:r>
              <a:rPr lang="en-US" baseline="0" dirty="0"/>
              <a:t> the profitability of the model. Specifically, a video-chat proliferates, clients anticipate it as part of a firm’s offering (</a:t>
            </a:r>
            <a:r>
              <a:rPr lang="en-US" dirty="0" err="1"/>
              <a:t>Boulton</a:t>
            </a:r>
            <a:r>
              <a:rPr lang="en-US" dirty="0"/>
              <a:t>, 2016</a:t>
            </a:r>
            <a:r>
              <a:rPr lang="en-US" baseline="0" dirty="0"/>
              <a:t>). Notably, hangouts and helpouts play a vital role in facilitating Google video communication tools. It is clear that Google’s video communication tools moved from simplistic as well as spotty to robust. The technologies are built for important business applications and they have proven dependable not forgetting reliable. </a:t>
            </a:r>
            <a:r>
              <a:rPr lang="en-US" sz="1200" b="0" i="0" kern="1200" dirty="0">
                <a:solidFill>
                  <a:schemeClr val="tx1"/>
                </a:solidFill>
                <a:effectLst/>
                <a:latin typeface="+mn-lt"/>
                <a:ea typeface="+mn-ea"/>
                <a:cs typeface="+mn-cs"/>
              </a:rPr>
              <a:t>As they prove the profitability of the model, competitive offerings won't be far behind. </a:t>
            </a:r>
            <a:r>
              <a:rPr lang="en-US" baseline="0" dirty="0"/>
              <a:t> </a:t>
            </a:r>
            <a:endParaRPr lang="en-US" dirty="0"/>
          </a:p>
        </p:txBody>
      </p:sp>
      <p:sp>
        <p:nvSpPr>
          <p:cNvPr id="4" name="Slide Number Placeholder 3"/>
          <p:cNvSpPr>
            <a:spLocks noGrp="1"/>
          </p:cNvSpPr>
          <p:nvPr>
            <p:ph type="sldNum" sz="quarter" idx="10"/>
          </p:nvPr>
        </p:nvSpPr>
        <p:spPr/>
        <p:txBody>
          <a:bodyPr/>
          <a:lstStyle/>
          <a:p>
            <a:fld id="{FC944D7A-5C92-4634-A8C6-300A1CDE3CC7}" type="slidenum">
              <a:rPr lang="en-US" smtClean="0"/>
              <a:t>7</a:t>
            </a:fld>
            <a:endParaRPr lang="en-US"/>
          </a:p>
        </p:txBody>
      </p:sp>
    </p:spTree>
    <p:extLst>
      <p:ext uri="{BB962C8B-B14F-4D97-AF65-F5344CB8AC3E}">
        <p14:creationId xmlns:p14="http://schemas.microsoft.com/office/powerpoint/2010/main" val="2961859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Hangouts and helpouts</a:t>
            </a:r>
            <a:r>
              <a:rPr lang="en-US" baseline="0" dirty="0"/>
              <a:t> can bring a big change where video chat can be done even form low power computers to a suite production, collaboration, and productivity tools (</a:t>
            </a:r>
            <a:r>
              <a:rPr lang="en-US" dirty="0" err="1"/>
              <a:t>Boulton</a:t>
            </a:r>
            <a:r>
              <a:rPr lang="en-US" dirty="0"/>
              <a:t>, 2016</a:t>
            </a:r>
            <a:r>
              <a:rPr lang="en-US" baseline="0" dirty="0"/>
              <a:t>). Hangouts and Helpouts facilitate face-to-face meetings with restricted integral tools to promote collaboration or even collaboration tools with restricted integral tools for real-time communication. For instance, Google’s Helpout feature plays a vital role in adding a clock </a:t>
            </a:r>
            <a:r>
              <a:rPr lang="en-US" sz="1200" b="0" i="0" kern="1200" dirty="0">
                <a:solidFill>
                  <a:schemeClr val="tx1"/>
                </a:solidFill>
                <a:effectLst/>
                <a:latin typeface="+mn-lt"/>
                <a:ea typeface="+mn-ea"/>
                <a:cs typeface="+mn-cs"/>
              </a:rPr>
              <a:t>connected to a payment processing service that bills clients by the hour at the end of a call. </a:t>
            </a:r>
            <a:r>
              <a:rPr lang="en-US" baseline="0" dirty="0"/>
              <a:t>  </a:t>
            </a:r>
            <a:endParaRPr lang="en-US" dirty="0"/>
          </a:p>
        </p:txBody>
      </p:sp>
      <p:sp>
        <p:nvSpPr>
          <p:cNvPr id="4" name="Slide Number Placeholder 3"/>
          <p:cNvSpPr>
            <a:spLocks noGrp="1"/>
          </p:cNvSpPr>
          <p:nvPr>
            <p:ph type="sldNum" sz="quarter" idx="10"/>
          </p:nvPr>
        </p:nvSpPr>
        <p:spPr/>
        <p:txBody>
          <a:bodyPr/>
          <a:lstStyle/>
          <a:p>
            <a:fld id="{FC944D7A-5C92-4634-A8C6-300A1CDE3CC7}" type="slidenum">
              <a:rPr lang="en-US" smtClean="0"/>
              <a:t>8</a:t>
            </a:fld>
            <a:endParaRPr lang="en-US"/>
          </a:p>
        </p:txBody>
      </p:sp>
    </p:spTree>
    <p:extLst>
      <p:ext uri="{BB962C8B-B14F-4D97-AF65-F5344CB8AC3E}">
        <p14:creationId xmlns:p14="http://schemas.microsoft.com/office/powerpoint/2010/main" val="115404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modern world, emerging technologies are plays a crucial part in ensuring that businesses</a:t>
            </a:r>
            <a:r>
              <a:rPr lang="en-US" baseline="0" dirty="0"/>
              <a:t> achieve their objectives in an effective way. Therefore, a company need to embrace the use of emerging technologies to change the way it operates. It is noteworthy that companies run in era of unprecedented technological transformations. Embracing emerging technologies in updating IT infrastructure for heightened productivity as well as meeting customer demands. </a:t>
            </a:r>
            <a:endParaRPr lang="en-US" dirty="0"/>
          </a:p>
        </p:txBody>
      </p:sp>
      <p:sp>
        <p:nvSpPr>
          <p:cNvPr id="4" name="Slide Number Placeholder 3"/>
          <p:cNvSpPr>
            <a:spLocks noGrp="1"/>
          </p:cNvSpPr>
          <p:nvPr>
            <p:ph type="sldNum" sz="quarter" idx="10"/>
          </p:nvPr>
        </p:nvSpPr>
        <p:spPr/>
        <p:txBody>
          <a:bodyPr/>
          <a:lstStyle/>
          <a:p>
            <a:fld id="{FC944D7A-5C92-4634-A8C6-300A1CDE3CC7}" type="slidenum">
              <a:rPr lang="en-US" smtClean="0"/>
              <a:t>9</a:t>
            </a:fld>
            <a:endParaRPr lang="en-US"/>
          </a:p>
        </p:txBody>
      </p:sp>
    </p:spTree>
    <p:extLst>
      <p:ext uri="{BB962C8B-B14F-4D97-AF65-F5344CB8AC3E}">
        <p14:creationId xmlns:p14="http://schemas.microsoft.com/office/powerpoint/2010/main" val="1449578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944D7A-5C92-4634-A8C6-300A1CDE3CC7}" type="slidenum">
              <a:rPr lang="en-US" smtClean="0"/>
              <a:t>10</a:t>
            </a:fld>
            <a:endParaRPr lang="en-US"/>
          </a:p>
        </p:txBody>
      </p:sp>
    </p:spTree>
    <p:extLst>
      <p:ext uri="{BB962C8B-B14F-4D97-AF65-F5344CB8AC3E}">
        <p14:creationId xmlns:p14="http://schemas.microsoft.com/office/powerpoint/2010/main" val="19062439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FC3E04-C378-4C80-A5A8-56C5CFD2DBC3}" type="datetimeFigureOut">
              <a:rPr lang="en-US" smtClean="0"/>
              <a:t>27-Aug-18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67B317-983A-4E8E-A3EB-BA8D25384FAD}" type="slidenum">
              <a:rPr lang="en-US" smtClean="0"/>
              <a:t>‹#›</a:t>
            </a:fld>
            <a:endParaRPr lang="en-US"/>
          </a:p>
        </p:txBody>
      </p:sp>
    </p:spTree>
    <p:extLst>
      <p:ext uri="{BB962C8B-B14F-4D97-AF65-F5344CB8AC3E}">
        <p14:creationId xmlns:p14="http://schemas.microsoft.com/office/powerpoint/2010/main" val="924622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FC3E04-C378-4C80-A5A8-56C5CFD2DBC3}" type="datetimeFigureOut">
              <a:rPr lang="en-US" smtClean="0"/>
              <a:t>27-Aug-18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67B317-983A-4E8E-A3EB-BA8D25384FAD}" type="slidenum">
              <a:rPr lang="en-US" smtClean="0"/>
              <a:t>‹#›</a:t>
            </a:fld>
            <a:endParaRPr lang="en-US"/>
          </a:p>
        </p:txBody>
      </p:sp>
    </p:spTree>
    <p:extLst>
      <p:ext uri="{BB962C8B-B14F-4D97-AF65-F5344CB8AC3E}">
        <p14:creationId xmlns:p14="http://schemas.microsoft.com/office/powerpoint/2010/main" val="3124503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1FC3E04-C378-4C80-A5A8-56C5CFD2DBC3}" type="datetimeFigureOut">
              <a:rPr lang="en-US" smtClean="0"/>
              <a:t>27-Aug-18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67B317-983A-4E8E-A3EB-BA8D25384FAD}" type="slidenum">
              <a:rPr lang="en-US" smtClean="0"/>
              <a:t>‹#›</a:t>
            </a:fld>
            <a:endParaRPr lang="en-US"/>
          </a:p>
        </p:txBody>
      </p:sp>
    </p:spTree>
    <p:extLst>
      <p:ext uri="{BB962C8B-B14F-4D97-AF65-F5344CB8AC3E}">
        <p14:creationId xmlns:p14="http://schemas.microsoft.com/office/powerpoint/2010/main" val="3392017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1FC3E04-C378-4C80-A5A8-56C5CFD2DBC3}" type="datetimeFigureOut">
              <a:rPr lang="en-US" smtClean="0"/>
              <a:t>27-Aug-18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67B317-983A-4E8E-A3EB-BA8D25384FAD}" type="slidenum">
              <a:rPr lang="en-US" smtClean="0"/>
              <a:t>‹#›</a:t>
            </a:fld>
            <a:endParaRPr lang="en-US"/>
          </a:p>
        </p:txBody>
      </p:sp>
    </p:spTree>
    <p:extLst>
      <p:ext uri="{BB962C8B-B14F-4D97-AF65-F5344CB8AC3E}">
        <p14:creationId xmlns:p14="http://schemas.microsoft.com/office/powerpoint/2010/main" val="939729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1FC3E04-C378-4C80-A5A8-56C5CFD2DBC3}" type="datetimeFigureOut">
              <a:rPr lang="en-US" smtClean="0"/>
              <a:t>27-Aug-18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67B317-983A-4E8E-A3EB-BA8D25384FAD}" type="slidenum">
              <a:rPr lang="en-US" smtClean="0"/>
              <a:t>‹#›</a:t>
            </a:fld>
            <a:endParaRPr lang="en-US"/>
          </a:p>
        </p:txBody>
      </p:sp>
    </p:spTree>
    <p:extLst>
      <p:ext uri="{BB962C8B-B14F-4D97-AF65-F5344CB8AC3E}">
        <p14:creationId xmlns:p14="http://schemas.microsoft.com/office/powerpoint/2010/main" val="2336547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1FC3E04-C378-4C80-A5A8-56C5CFD2DBC3}" type="datetimeFigureOut">
              <a:rPr lang="en-US" smtClean="0"/>
              <a:t>27-Aug-18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67B317-983A-4E8E-A3EB-BA8D25384FAD}" type="slidenum">
              <a:rPr lang="en-US" smtClean="0"/>
              <a:t>‹#›</a:t>
            </a:fld>
            <a:endParaRPr lang="en-US"/>
          </a:p>
        </p:txBody>
      </p:sp>
    </p:spTree>
    <p:extLst>
      <p:ext uri="{BB962C8B-B14F-4D97-AF65-F5344CB8AC3E}">
        <p14:creationId xmlns:p14="http://schemas.microsoft.com/office/powerpoint/2010/main" val="4203473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91FC3E04-C378-4C80-A5A8-56C5CFD2DBC3}" type="datetimeFigureOut">
              <a:rPr lang="en-US" smtClean="0"/>
              <a:t>27-Aug-18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67B317-983A-4E8E-A3EB-BA8D25384FAD}" type="slidenum">
              <a:rPr lang="en-US" smtClean="0"/>
              <a:t>‹#›</a:t>
            </a:fld>
            <a:endParaRPr lang="en-US"/>
          </a:p>
        </p:txBody>
      </p:sp>
    </p:spTree>
    <p:extLst>
      <p:ext uri="{BB962C8B-B14F-4D97-AF65-F5344CB8AC3E}">
        <p14:creationId xmlns:p14="http://schemas.microsoft.com/office/powerpoint/2010/main" val="2962822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1FC3E04-C378-4C80-A5A8-56C5CFD2DBC3}" type="datetimeFigureOut">
              <a:rPr lang="en-US" smtClean="0"/>
              <a:t>27-Aug-18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67B317-983A-4E8E-A3EB-BA8D25384FAD}" type="slidenum">
              <a:rPr lang="en-US" smtClean="0"/>
              <a:t>‹#›</a:t>
            </a:fld>
            <a:endParaRPr lang="en-US"/>
          </a:p>
        </p:txBody>
      </p:sp>
    </p:spTree>
    <p:extLst>
      <p:ext uri="{BB962C8B-B14F-4D97-AF65-F5344CB8AC3E}">
        <p14:creationId xmlns:p14="http://schemas.microsoft.com/office/powerpoint/2010/main" val="176603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1FC3E04-C378-4C80-A5A8-56C5CFD2DBC3}" type="datetimeFigureOut">
              <a:rPr lang="en-US" smtClean="0"/>
              <a:t>27-Aug-18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67B317-983A-4E8E-A3EB-BA8D25384FAD}" type="slidenum">
              <a:rPr lang="en-US" smtClean="0"/>
              <a:t>‹#›</a:t>
            </a:fld>
            <a:endParaRPr lang="en-US"/>
          </a:p>
        </p:txBody>
      </p:sp>
    </p:spTree>
    <p:extLst>
      <p:ext uri="{BB962C8B-B14F-4D97-AF65-F5344CB8AC3E}">
        <p14:creationId xmlns:p14="http://schemas.microsoft.com/office/powerpoint/2010/main" val="3409235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1FC3E04-C378-4C80-A5A8-56C5CFD2DBC3}" type="datetimeFigureOut">
              <a:rPr lang="en-US" smtClean="0"/>
              <a:t>27-Aug-18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67B317-983A-4E8E-A3EB-BA8D25384FAD}" type="slidenum">
              <a:rPr lang="en-US" smtClean="0"/>
              <a:t>‹#›</a:t>
            </a:fld>
            <a:endParaRPr lang="en-US"/>
          </a:p>
        </p:txBody>
      </p:sp>
    </p:spTree>
    <p:extLst>
      <p:ext uri="{BB962C8B-B14F-4D97-AF65-F5344CB8AC3E}">
        <p14:creationId xmlns:p14="http://schemas.microsoft.com/office/powerpoint/2010/main" val="2651101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1FC3E04-C378-4C80-A5A8-56C5CFD2DBC3}" type="datetimeFigureOut">
              <a:rPr lang="en-US" smtClean="0"/>
              <a:t>27-Aug-18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67B317-983A-4E8E-A3EB-BA8D25384FAD}" type="slidenum">
              <a:rPr lang="en-US" smtClean="0"/>
              <a:t>‹#›</a:t>
            </a:fld>
            <a:endParaRPr lang="en-US"/>
          </a:p>
        </p:txBody>
      </p:sp>
    </p:spTree>
    <p:extLst>
      <p:ext uri="{BB962C8B-B14F-4D97-AF65-F5344CB8AC3E}">
        <p14:creationId xmlns:p14="http://schemas.microsoft.com/office/powerpoint/2010/main" val="921752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1FC3E04-C378-4C80-A5A8-56C5CFD2DBC3}" type="datetimeFigureOut">
              <a:rPr lang="en-US" smtClean="0"/>
              <a:t>27-Aug-18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67B317-983A-4E8E-A3EB-BA8D25384FAD}"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177897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1FC3E04-C378-4C80-A5A8-56C5CFD2DBC3}" type="datetimeFigureOut">
              <a:rPr lang="en-US" smtClean="0"/>
              <a:t>27-Aug-18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67B317-983A-4E8E-A3EB-BA8D25384FAD}" type="slidenum">
              <a:rPr lang="en-US" smtClean="0"/>
              <a:t>‹#›</a:t>
            </a:fld>
            <a:endParaRPr lang="en-US"/>
          </a:p>
        </p:txBody>
      </p:sp>
    </p:spTree>
    <p:extLst>
      <p:ext uri="{BB962C8B-B14F-4D97-AF65-F5344CB8AC3E}">
        <p14:creationId xmlns:p14="http://schemas.microsoft.com/office/powerpoint/2010/main" val="8705443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91FC3E04-C378-4C80-A5A8-56C5CFD2DBC3}" type="datetimeFigureOut">
              <a:rPr lang="en-US" smtClean="0"/>
              <a:t>27-Aug-18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67B317-983A-4E8E-A3EB-BA8D25384FAD}" type="slidenum">
              <a:rPr lang="en-US" smtClean="0"/>
              <a:t>‹#›</a:t>
            </a:fld>
            <a:endParaRPr lang="en-US"/>
          </a:p>
        </p:txBody>
      </p:sp>
    </p:spTree>
    <p:extLst>
      <p:ext uri="{BB962C8B-B14F-4D97-AF65-F5344CB8AC3E}">
        <p14:creationId xmlns:p14="http://schemas.microsoft.com/office/powerpoint/2010/main" val="19799352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91FC3E04-C378-4C80-A5A8-56C5CFD2DBC3}" type="datetimeFigureOut">
              <a:rPr lang="en-US" smtClean="0"/>
              <a:t>27-Aug-18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67B317-983A-4E8E-A3EB-BA8D25384FAD}" type="slidenum">
              <a:rPr lang="en-US" smtClean="0"/>
              <a:t>‹#›</a:t>
            </a:fld>
            <a:endParaRPr lang="en-US"/>
          </a:p>
        </p:txBody>
      </p:sp>
    </p:spTree>
    <p:extLst>
      <p:ext uri="{BB962C8B-B14F-4D97-AF65-F5344CB8AC3E}">
        <p14:creationId xmlns:p14="http://schemas.microsoft.com/office/powerpoint/2010/main" val="33406588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FC3E04-C378-4C80-A5A8-56C5CFD2DBC3}" type="datetimeFigureOut">
              <a:rPr lang="en-US" smtClean="0"/>
              <a:t>27-Aug-18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67B317-983A-4E8E-A3EB-BA8D25384FAD}" type="slidenum">
              <a:rPr lang="en-US" smtClean="0"/>
              <a:t>‹#›</a:t>
            </a:fld>
            <a:endParaRPr lang="en-US"/>
          </a:p>
        </p:txBody>
      </p:sp>
    </p:spTree>
    <p:extLst>
      <p:ext uri="{BB962C8B-B14F-4D97-AF65-F5344CB8AC3E}">
        <p14:creationId xmlns:p14="http://schemas.microsoft.com/office/powerpoint/2010/main" val="7879484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FC3E04-C378-4C80-A5A8-56C5CFD2DBC3}" type="datetimeFigureOut">
              <a:rPr lang="en-US" smtClean="0"/>
              <a:t>27-Aug-18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67B317-983A-4E8E-A3EB-BA8D25384FAD}" type="slidenum">
              <a:rPr lang="en-US" smtClean="0"/>
              <a:t>‹#›</a:t>
            </a:fld>
            <a:endParaRPr lang="en-US"/>
          </a:p>
        </p:txBody>
      </p:sp>
    </p:spTree>
    <p:extLst>
      <p:ext uri="{BB962C8B-B14F-4D97-AF65-F5344CB8AC3E}">
        <p14:creationId xmlns:p14="http://schemas.microsoft.com/office/powerpoint/2010/main" val="3928815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91FC3E04-C378-4C80-A5A8-56C5CFD2DBC3}" type="datetimeFigureOut">
              <a:rPr lang="en-US" smtClean="0"/>
              <a:t>27-Aug-18</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B367B317-983A-4E8E-A3EB-BA8D25384FAD}" type="slidenum">
              <a:rPr lang="en-US" smtClean="0"/>
              <a:t>‹#›</a:t>
            </a:fld>
            <a:endParaRPr lang="en-US"/>
          </a:p>
        </p:txBody>
      </p:sp>
    </p:spTree>
    <p:extLst>
      <p:ext uri="{BB962C8B-B14F-4D97-AF65-F5344CB8AC3E}">
        <p14:creationId xmlns:p14="http://schemas.microsoft.com/office/powerpoint/2010/main" val="3292372308"/>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americanexpress.com/us/small-business/openforum/articles/4-emerging-technologies-that-will-change-how-you-do-business/"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hyperlink" Target="https://www.cio.com/article/3044067/leadership-management/4-emerging-technologies-that-will-drive-digital-businesse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DE9EB-148A-45C9-AD19-596EE6C6D34A}"/>
              </a:ext>
            </a:extLst>
          </p:cNvPr>
          <p:cNvSpPr>
            <a:spLocks noGrp="1"/>
          </p:cNvSpPr>
          <p:nvPr>
            <p:ph type="ctrTitle"/>
          </p:nvPr>
        </p:nvSpPr>
        <p:spPr>
          <a:xfrm>
            <a:off x="1751012" y="1300785"/>
            <a:ext cx="8689976" cy="2128215"/>
          </a:xfrm>
        </p:spPr>
        <p:txBody>
          <a:bodyPr>
            <a:normAutofit/>
          </a:bodyPr>
          <a:lstStyle/>
          <a:p>
            <a:r>
              <a:rPr lang="en-US" sz="3600" cap="none" dirty="0">
                <a:solidFill>
                  <a:schemeClr val="accent1"/>
                </a:solidFill>
                <a:latin typeface="Times New Roman" panose="02020603050405020304" pitchFamily="18" charset="0"/>
                <a:cs typeface="Times New Roman" panose="02020603050405020304" pitchFamily="18" charset="0"/>
              </a:rPr>
              <a:t>TWO AREAS THAT NEED UPDATE BASED ON THE EMERGING TECHNOLOGIES</a:t>
            </a:r>
          </a:p>
        </p:txBody>
      </p:sp>
      <p:sp>
        <p:nvSpPr>
          <p:cNvPr id="3" name="Subtitle 2">
            <a:extLst>
              <a:ext uri="{FF2B5EF4-FFF2-40B4-BE49-F238E27FC236}">
                <a16:creationId xmlns:a16="http://schemas.microsoft.com/office/drawing/2014/main" id="{2A54FCE0-9FC5-493A-B265-F2F2275A301B}"/>
              </a:ext>
            </a:extLst>
          </p:cNvPr>
          <p:cNvSpPr>
            <a:spLocks noGrp="1"/>
          </p:cNvSpPr>
          <p:nvPr>
            <p:ph type="subTitle" idx="1"/>
          </p:nvPr>
        </p:nvSpPr>
        <p:spPr>
          <a:xfrm>
            <a:off x="1751012" y="3673929"/>
            <a:ext cx="8689976" cy="963386"/>
          </a:xfrm>
        </p:spPr>
        <p:txBody>
          <a:bodyPr>
            <a:normAutofit/>
          </a:bodyPr>
          <a:lstStyle/>
          <a:p>
            <a:r>
              <a:rPr lang="en-US" sz="2400" cap="none" dirty="0">
                <a:solidFill>
                  <a:srgbClr val="7030A0"/>
                </a:solidFill>
                <a:latin typeface="Times New Roman" panose="02020603050405020304" pitchFamily="18" charset="0"/>
                <a:cs typeface="Times New Roman" panose="02020603050405020304" pitchFamily="18" charset="0"/>
              </a:rPr>
              <a:t>By: (</a:t>
            </a:r>
            <a:r>
              <a:rPr lang="en-US" sz="2400" cap="none" dirty="0">
                <a:solidFill>
                  <a:srgbClr val="FF0000"/>
                </a:solidFill>
                <a:latin typeface="Times New Roman" panose="02020603050405020304" pitchFamily="18" charset="0"/>
                <a:cs typeface="Times New Roman" panose="02020603050405020304" pitchFamily="18" charset="0"/>
              </a:rPr>
              <a:t>Insert Your Name Here</a:t>
            </a:r>
            <a:r>
              <a:rPr lang="en-US" sz="2400" cap="none" dirty="0">
                <a:solidFill>
                  <a:srgbClr val="7030A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763183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866833"/>
            <a:ext cx="8689976" cy="822482"/>
          </a:xfrm>
        </p:spPr>
        <p:txBody>
          <a:bodyPr>
            <a:normAutofit/>
          </a:bodyPr>
          <a:lstStyle/>
          <a:p>
            <a:r>
              <a:rPr lang="en-US" sz="3600" b="1" u="sng" cap="none" dirty="0">
                <a:solidFill>
                  <a:srgbClr val="002060"/>
                </a:solidFill>
                <a:latin typeface="Times New Roman" panose="02020603050405020304" pitchFamily="18" charset="0"/>
                <a:cs typeface="Times New Roman" panose="02020603050405020304" pitchFamily="18" charset="0"/>
              </a:rPr>
              <a:t>Introduction</a:t>
            </a:r>
            <a:r>
              <a:rPr lang="en-US" sz="3600" cap="none" dirty="0">
                <a:latin typeface="Times New Roman" panose="02020603050405020304" pitchFamily="18" charset="0"/>
                <a:cs typeface="Times New Roman" panose="02020603050405020304" pitchFamily="18" charset="0"/>
              </a:rPr>
              <a:t> </a:t>
            </a:r>
          </a:p>
        </p:txBody>
      </p:sp>
      <p:sp>
        <p:nvSpPr>
          <p:cNvPr id="3" name="Subtitle 2"/>
          <p:cNvSpPr>
            <a:spLocks noGrp="1"/>
          </p:cNvSpPr>
          <p:nvPr>
            <p:ph type="subTitle" idx="1"/>
          </p:nvPr>
        </p:nvSpPr>
        <p:spPr>
          <a:xfrm>
            <a:off x="1751012" y="2083407"/>
            <a:ext cx="9144000" cy="2691186"/>
          </a:xfrm>
        </p:spPr>
        <p:txBody>
          <a:bodyPr>
            <a:normAutofit fontScale="92500" lnSpcReduction="20000"/>
          </a:bodyPr>
          <a:lstStyle/>
          <a:p>
            <a:pPr marL="342900" indent="-342900" algn="l">
              <a:buFont typeface="Arial" panose="020B0604020202020204" pitchFamily="34" charset="0"/>
              <a:buChar char="•"/>
            </a:pPr>
            <a:r>
              <a:rPr lang="en-US" cap="none" dirty="0">
                <a:latin typeface="Times New Roman" panose="02020603050405020304" pitchFamily="18" charset="0"/>
                <a:cs typeface="Times New Roman" panose="02020603050405020304" pitchFamily="18" charset="0"/>
              </a:rPr>
              <a:t>Advanced technology is regarded as an important tool in IT used to align a firm with changing client preferences.</a:t>
            </a:r>
          </a:p>
          <a:p>
            <a:pPr marL="342900" indent="-342900" algn="l">
              <a:buFont typeface="Arial" panose="020B0604020202020204" pitchFamily="34" charset="0"/>
              <a:buChar char="•"/>
            </a:pPr>
            <a:r>
              <a:rPr lang="en-US" cap="none" dirty="0">
                <a:latin typeface="Times New Roman" panose="02020603050405020304" pitchFamily="18" charset="0"/>
                <a:cs typeface="Times New Roman" panose="02020603050405020304" pitchFamily="18" charset="0"/>
              </a:rPr>
              <a:t>Therefore, CIOs and managers are leveraging the now-standard social, mobile, analytics, as well as cloud technologies to modernize, accelerate, and stabilize digital transformations (burn, 2018).</a:t>
            </a:r>
          </a:p>
          <a:p>
            <a:pPr marL="342900" indent="-342900" algn="l">
              <a:buFont typeface="Arial" panose="020B0604020202020204" pitchFamily="34" charset="0"/>
              <a:buChar char="•"/>
            </a:pPr>
            <a:r>
              <a:rPr lang="en-US" cap="none" dirty="0">
                <a:latin typeface="Times New Roman" panose="02020603050405020304" pitchFamily="18" charset="0"/>
                <a:cs typeface="Times New Roman" panose="02020603050405020304" pitchFamily="18" charset="0"/>
              </a:rPr>
              <a:t>The current emerging technologies play part in fueling new products and transforming the way businesses function. </a:t>
            </a:r>
          </a:p>
          <a:p>
            <a:pPr marL="342900" indent="-342900" algn="l">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7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021816"/>
            <a:ext cx="8689976" cy="899974"/>
          </a:xfrm>
        </p:spPr>
        <p:txBody>
          <a:bodyPr>
            <a:normAutofit/>
          </a:bodyPr>
          <a:lstStyle/>
          <a:p>
            <a:r>
              <a:rPr lang="en-US" sz="3600" b="1" u="sng" cap="none" dirty="0">
                <a:solidFill>
                  <a:srgbClr val="002060"/>
                </a:solidFill>
                <a:latin typeface="Times New Roman" panose="02020603050405020304" pitchFamily="18" charset="0"/>
                <a:cs typeface="Times New Roman" panose="02020603050405020304" pitchFamily="18" charset="0"/>
              </a:rPr>
              <a:t>Emerging Technologies </a:t>
            </a:r>
          </a:p>
        </p:txBody>
      </p:sp>
      <p:sp>
        <p:nvSpPr>
          <p:cNvPr id="3" name="Subtitle 2"/>
          <p:cNvSpPr>
            <a:spLocks noGrp="1"/>
          </p:cNvSpPr>
          <p:nvPr>
            <p:ph type="subTitle" idx="1"/>
          </p:nvPr>
        </p:nvSpPr>
        <p:spPr>
          <a:xfrm>
            <a:off x="1751012" y="2382865"/>
            <a:ext cx="8689976" cy="2855562"/>
          </a:xfrm>
        </p:spPr>
        <p:txBody>
          <a:bodyPr>
            <a:noAutofit/>
          </a:bodyPr>
          <a:lstStyle/>
          <a:p>
            <a:pPr algn="l"/>
            <a:r>
              <a:rPr lang="en-US" sz="2000" cap="none" dirty="0">
                <a:latin typeface="Times New Roman" panose="02020603050405020304" pitchFamily="18" charset="0"/>
                <a:cs typeface="Times New Roman" panose="02020603050405020304" pitchFamily="18" charset="0"/>
              </a:rPr>
              <a:t>Some of the current emerging technologies include </a:t>
            </a:r>
          </a:p>
          <a:p>
            <a:pPr marL="342900" indent="-342900" algn="l">
              <a:buFont typeface="Arial" panose="020B0604020202020204" pitchFamily="34" charset="0"/>
              <a:buChar char="•"/>
            </a:pPr>
            <a:r>
              <a:rPr lang="en-US" sz="2000" cap="none" dirty="0">
                <a:latin typeface="Times New Roman" panose="02020603050405020304" pitchFamily="18" charset="0"/>
                <a:cs typeface="Times New Roman" panose="02020603050405020304" pitchFamily="18" charset="0"/>
              </a:rPr>
              <a:t>Social media technologies</a:t>
            </a:r>
          </a:p>
          <a:p>
            <a:pPr marL="342900" indent="-342900" algn="l">
              <a:buFont typeface="Arial" panose="020B0604020202020204" pitchFamily="34" charset="0"/>
              <a:buChar char="•"/>
            </a:pPr>
            <a:r>
              <a:rPr lang="en-US" sz="2000" cap="none" dirty="0">
                <a:latin typeface="Times New Roman" panose="02020603050405020304" pitchFamily="18" charset="0"/>
                <a:cs typeface="Times New Roman" panose="02020603050405020304" pitchFamily="18" charset="0"/>
              </a:rPr>
              <a:t>Mobile technologies</a:t>
            </a:r>
          </a:p>
          <a:p>
            <a:pPr marL="342900" indent="-342900" algn="l">
              <a:buFont typeface="Arial" panose="020B0604020202020204" pitchFamily="34" charset="0"/>
              <a:buChar char="•"/>
            </a:pPr>
            <a:r>
              <a:rPr lang="en-US" sz="2000" cap="none" dirty="0">
                <a:latin typeface="Times New Roman" panose="02020603050405020304" pitchFamily="18" charset="0"/>
                <a:cs typeface="Times New Roman" panose="02020603050405020304" pitchFamily="18" charset="0"/>
              </a:rPr>
              <a:t>Analytics technologies</a:t>
            </a:r>
          </a:p>
          <a:p>
            <a:pPr marL="342900" indent="-342900" algn="l">
              <a:buFont typeface="Arial" panose="020B0604020202020204" pitchFamily="34" charset="0"/>
              <a:buChar char="•"/>
            </a:pPr>
            <a:r>
              <a:rPr lang="en-US" sz="2000" cap="none" dirty="0">
                <a:latin typeface="Times New Roman" panose="02020603050405020304" pitchFamily="18" charset="0"/>
                <a:cs typeface="Times New Roman" panose="02020603050405020304" pitchFamily="18" charset="0"/>
              </a:rPr>
              <a:t>Cloud technologies</a:t>
            </a:r>
          </a:p>
        </p:txBody>
      </p:sp>
    </p:spTree>
    <p:extLst>
      <p:ext uri="{BB962C8B-B14F-4D97-AF65-F5344CB8AC3E}">
        <p14:creationId xmlns:p14="http://schemas.microsoft.com/office/powerpoint/2010/main" val="974334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006318"/>
            <a:ext cx="8689976" cy="868978"/>
          </a:xfrm>
        </p:spPr>
        <p:txBody>
          <a:bodyPr>
            <a:normAutofit/>
          </a:bodyPr>
          <a:lstStyle/>
          <a:p>
            <a:r>
              <a:rPr lang="en-US" sz="3600" b="1" u="sng" cap="none" dirty="0">
                <a:solidFill>
                  <a:srgbClr val="002060"/>
                </a:solidFill>
                <a:latin typeface="Times New Roman" panose="02020603050405020304" pitchFamily="18" charset="0"/>
                <a:cs typeface="Times New Roman" panose="02020603050405020304" pitchFamily="18" charset="0"/>
              </a:rPr>
              <a:t>Two Areas to Update </a:t>
            </a:r>
          </a:p>
        </p:txBody>
      </p:sp>
      <p:sp>
        <p:nvSpPr>
          <p:cNvPr id="3" name="Subtitle 2"/>
          <p:cNvSpPr>
            <a:spLocks noGrp="1"/>
          </p:cNvSpPr>
          <p:nvPr>
            <p:ph type="subTitle" idx="1"/>
          </p:nvPr>
        </p:nvSpPr>
        <p:spPr>
          <a:xfrm>
            <a:off x="1751012" y="2258879"/>
            <a:ext cx="8689976" cy="2886559"/>
          </a:xfrm>
        </p:spPr>
        <p:txBody>
          <a:bodyPr>
            <a:normAutofit/>
          </a:bodyPr>
          <a:lstStyle/>
          <a:p>
            <a:pPr marL="342900" indent="-342900" algn="l">
              <a:buFont typeface="Arial" panose="020B0604020202020204" pitchFamily="34" charset="0"/>
              <a:buChar char="•"/>
            </a:pPr>
            <a:r>
              <a:rPr lang="en-US" cap="none" dirty="0">
                <a:latin typeface="Times New Roman" panose="02020603050405020304" pitchFamily="18" charset="0"/>
                <a:cs typeface="Times New Roman" panose="02020603050405020304" pitchFamily="18" charset="0"/>
              </a:rPr>
              <a:t>A company to choose various areas to update based on the emerging technologies</a:t>
            </a:r>
          </a:p>
          <a:p>
            <a:pPr marL="342900" indent="-342900" algn="l">
              <a:buFont typeface="Arial" panose="020B0604020202020204" pitchFamily="34" charset="0"/>
              <a:buChar char="•"/>
            </a:pPr>
            <a:r>
              <a:rPr lang="en-US" cap="none" dirty="0">
                <a:latin typeface="Times New Roman" panose="02020603050405020304" pitchFamily="18" charset="0"/>
                <a:cs typeface="Times New Roman" panose="02020603050405020304" pitchFamily="18" charset="0"/>
              </a:rPr>
              <a:t>Some of the areas that need updates include:</a:t>
            </a:r>
          </a:p>
          <a:p>
            <a:pPr marL="457200" indent="-457200" algn="l">
              <a:buFont typeface="+mj-lt"/>
              <a:buAutoNum type="arabicPeriod"/>
            </a:pPr>
            <a:r>
              <a:rPr lang="en-US" cap="none" dirty="0">
                <a:solidFill>
                  <a:srgbClr val="00B0F0"/>
                </a:solidFill>
                <a:latin typeface="Times New Roman" panose="02020603050405020304" pitchFamily="18" charset="0"/>
                <a:cs typeface="Times New Roman" panose="02020603050405020304" pitchFamily="18" charset="0"/>
              </a:rPr>
              <a:t>Data management</a:t>
            </a:r>
          </a:p>
          <a:p>
            <a:pPr marL="457200" indent="-457200" algn="l">
              <a:buFont typeface="+mj-lt"/>
              <a:buAutoNum type="arabicPeriod"/>
            </a:pPr>
            <a:r>
              <a:rPr lang="en-US" cap="none" dirty="0">
                <a:solidFill>
                  <a:srgbClr val="00B0F0"/>
                </a:solidFill>
                <a:latin typeface="Times New Roman" panose="02020603050405020304" pitchFamily="18" charset="0"/>
                <a:cs typeface="Times New Roman" panose="02020603050405020304" pitchFamily="18" charset="0"/>
              </a:rPr>
              <a:t>Hangouts and </a:t>
            </a:r>
            <a:r>
              <a:rPr lang="en-US" cap="none" dirty="0" err="1">
                <a:solidFill>
                  <a:srgbClr val="00B0F0"/>
                </a:solidFill>
                <a:latin typeface="Times New Roman" panose="02020603050405020304" pitchFamily="18" charset="0"/>
                <a:cs typeface="Times New Roman" panose="02020603050405020304" pitchFamily="18" charset="0"/>
              </a:rPr>
              <a:t>helpouts</a:t>
            </a:r>
            <a:r>
              <a:rPr lang="en-US" cap="none" dirty="0">
                <a:solidFill>
                  <a:srgbClr val="00B0F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556774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006318"/>
            <a:ext cx="8689976" cy="915473"/>
          </a:xfrm>
        </p:spPr>
        <p:txBody>
          <a:bodyPr>
            <a:normAutofit/>
          </a:bodyPr>
          <a:lstStyle/>
          <a:p>
            <a:r>
              <a:rPr lang="en-US" sz="3600" b="1" u="sng" cap="none" dirty="0">
                <a:solidFill>
                  <a:srgbClr val="002060"/>
                </a:solidFill>
                <a:latin typeface="Times New Roman" panose="02020603050405020304" pitchFamily="18" charset="0"/>
                <a:cs typeface="Times New Roman" panose="02020603050405020304" pitchFamily="18" charset="0"/>
              </a:rPr>
              <a:t>Data Management </a:t>
            </a:r>
          </a:p>
        </p:txBody>
      </p:sp>
      <p:sp>
        <p:nvSpPr>
          <p:cNvPr id="3" name="Subtitle 2"/>
          <p:cNvSpPr>
            <a:spLocks noGrp="1"/>
          </p:cNvSpPr>
          <p:nvPr>
            <p:ph type="subTitle" idx="1"/>
          </p:nvPr>
        </p:nvSpPr>
        <p:spPr>
          <a:xfrm>
            <a:off x="1751012" y="2169764"/>
            <a:ext cx="8689976" cy="3088036"/>
          </a:xfrm>
        </p:spPr>
        <p:txBody>
          <a:bodyPr>
            <a:normAutofit/>
          </a:bodyPr>
          <a:lstStyle/>
          <a:p>
            <a:pPr marL="342900" indent="-342900" algn="l">
              <a:buFont typeface="Arial" panose="020B0604020202020204" pitchFamily="34" charset="0"/>
              <a:buChar char="•"/>
            </a:pPr>
            <a:r>
              <a:rPr lang="en-US" cap="none" dirty="0">
                <a:latin typeface="Times New Roman" panose="02020603050405020304" pitchFamily="18" charset="0"/>
                <a:cs typeface="Times New Roman" panose="02020603050405020304" pitchFamily="18" charset="0"/>
              </a:rPr>
              <a:t>The company should crack out the code and harness its big data.</a:t>
            </a:r>
          </a:p>
          <a:p>
            <a:pPr marL="342900" indent="-342900" algn="l">
              <a:buFont typeface="Arial" panose="020B0604020202020204" pitchFamily="34" charset="0"/>
              <a:buChar char="•"/>
            </a:pPr>
            <a:r>
              <a:rPr lang="en-US" cap="none" dirty="0">
                <a:latin typeface="Times New Roman" panose="02020603050405020304" pitchFamily="18" charset="0"/>
                <a:cs typeface="Times New Roman" panose="02020603050405020304" pitchFamily="18" charset="0"/>
              </a:rPr>
              <a:t>Emerging technologies cloud computing is important for data management </a:t>
            </a:r>
          </a:p>
          <a:p>
            <a:pPr marL="342900" indent="-342900" algn="l">
              <a:buFont typeface="Arial" panose="020B0604020202020204" pitchFamily="34" charset="0"/>
              <a:buChar char="•"/>
            </a:pPr>
            <a:r>
              <a:rPr lang="en-US" cap="none" dirty="0">
                <a:latin typeface="Times New Roman" panose="02020603050405020304" pitchFamily="18" charset="0"/>
                <a:cs typeface="Times New Roman" panose="02020603050405020304" pitchFamily="18" charset="0"/>
              </a:rPr>
              <a:t>This is a game changer as well as foundational component for digital transformations. </a:t>
            </a:r>
          </a:p>
        </p:txBody>
      </p:sp>
    </p:spTree>
    <p:extLst>
      <p:ext uri="{BB962C8B-B14F-4D97-AF65-F5344CB8AC3E}">
        <p14:creationId xmlns:p14="http://schemas.microsoft.com/office/powerpoint/2010/main" val="2726277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979196"/>
            <a:ext cx="8689976" cy="621005"/>
          </a:xfrm>
        </p:spPr>
        <p:txBody>
          <a:bodyPr>
            <a:normAutofit/>
          </a:bodyPr>
          <a:lstStyle/>
          <a:p>
            <a:r>
              <a:rPr lang="en-US" sz="3600" b="1" u="sng" cap="none" dirty="0">
                <a:solidFill>
                  <a:srgbClr val="002060"/>
                </a:solidFill>
                <a:latin typeface="Times New Roman" panose="02020603050405020304" pitchFamily="18" charset="0"/>
                <a:cs typeface="Times New Roman" panose="02020603050405020304" pitchFamily="18" charset="0"/>
              </a:rPr>
              <a:t>Data Management </a:t>
            </a:r>
          </a:p>
        </p:txBody>
      </p:sp>
      <p:sp>
        <p:nvSpPr>
          <p:cNvPr id="3" name="Subtitle 2"/>
          <p:cNvSpPr>
            <a:spLocks noGrp="1"/>
          </p:cNvSpPr>
          <p:nvPr>
            <p:ph type="subTitle" idx="1"/>
          </p:nvPr>
        </p:nvSpPr>
        <p:spPr>
          <a:xfrm>
            <a:off x="1751012" y="2138766"/>
            <a:ext cx="8689976" cy="3119033"/>
          </a:xfrm>
        </p:spPr>
        <p:txBody>
          <a:bodyPr>
            <a:normAutofit/>
          </a:bodyPr>
          <a:lstStyle/>
          <a:p>
            <a:pPr algn="l"/>
            <a:r>
              <a:rPr lang="en-US" cap="none" dirty="0">
                <a:latin typeface="Times New Roman" panose="02020603050405020304" pitchFamily="18" charset="0"/>
                <a:cs typeface="Times New Roman" panose="02020603050405020304" pitchFamily="18" charset="0"/>
              </a:rPr>
              <a:t>The company should invest in different areas including:</a:t>
            </a:r>
          </a:p>
          <a:p>
            <a:pPr marL="342900" indent="-342900" algn="l">
              <a:buFont typeface="Arial" panose="020B0604020202020204" pitchFamily="34" charset="0"/>
              <a:buChar char="•"/>
            </a:pPr>
            <a:r>
              <a:rPr lang="en-US" cap="none" dirty="0">
                <a:latin typeface="Times New Roman" panose="02020603050405020304" pitchFamily="18" charset="0"/>
                <a:cs typeface="Times New Roman" panose="02020603050405020304" pitchFamily="18" charset="0"/>
              </a:rPr>
              <a:t>In-memory processing </a:t>
            </a:r>
          </a:p>
          <a:p>
            <a:pPr marL="342900" indent="-342900" algn="l">
              <a:buFont typeface="Arial" panose="020B0604020202020204" pitchFamily="34" charset="0"/>
              <a:buChar char="•"/>
            </a:pPr>
            <a:r>
              <a:rPr lang="en-US" cap="none" dirty="0">
                <a:latin typeface="Times New Roman" panose="02020603050405020304" pitchFamily="18" charset="0"/>
                <a:cs typeface="Times New Roman" panose="02020603050405020304" pitchFamily="18" charset="0"/>
              </a:rPr>
              <a:t>Visualization </a:t>
            </a:r>
          </a:p>
          <a:p>
            <a:pPr marL="342900" indent="-342900" algn="l">
              <a:buFont typeface="Arial" panose="020B0604020202020204" pitchFamily="34" charset="0"/>
              <a:buChar char="•"/>
            </a:pPr>
            <a:r>
              <a:rPr lang="en-US" cap="none" dirty="0">
                <a:latin typeface="Times New Roman" panose="02020603050405020304" pitchFamily="18" charset="0"/>
                <a:cs typeface="Times New Roman" panose="02020603050405020304" pitchFamily="18" charset="0"/>
              </a:rPr>
              <a:t>Machine learning</a:t>
            </a:r>
          </a:p>
          <a:p>
            <a:pPr marL="342900" indent="-342900" algn="l">
              <a:buFont typeface="Arial" panose="020B0604020202020204" pitchFamily="34" charset="0"/>
              <a:buChar char="•"/>
            </a:pPr>
            <a:r>
              <a:rPr lang="en-US" cap="none" dirty="0">
                <a:latin typeface="Times New Roman" panose="02020603050405020304" pitchFamily="18" charset="0"/>
                <a:cs typeface="Times New Roman" panose="02020603050405020304" pitchFamily="18" charset="0"/>
              </a:rPr>
              <a:t>Data architecture</a:t>
            </a:r>
          </a:p>
        </p:txBody>
      </p:sp>
    </p:spTree>
    <p:extLst>
      <p:ext uri="{BB962C8B-B14F-4D97-AF65-F5344CB8AC3E}">
        <p14:creationId xmlns:p14="http://schemas.microsoft.com/office/powerpoint/2010/main" val="1244199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7026" y="928827"/>
            <a:ext cx="8689976" cy="791486"/>
          </a:xfrm>
        </p:spPr>
        <p:txBody>
          <a:bodyPr>
            <a:normAutofit/>
          </a:bodyPr>
          <a:lstStyle/>
          <a:p>
            <a:r>
              <a:rPr lang="en-US" sz="3600" b="1" u="sng" cap="none" dirty="0">
                <a:solidFill>
                  <a:srgbClr val="002060"/>
                </a:solidFill>
                <a:latin typeface="Times New Roman" panose="02020603050405020304" pitchFamily="18" charset="0"/>
                <a:cs typeface="Times New Roman" panose="02020603050405020304" pitchFamily="18" charset="0"/>
              </a:rPr>
              <a:t>Hangouts and </a:t>
            </a:r>
            <a:r>
              <a:rPr lang="en-US" sz="3600" b="1" u="sng" cap="none" dirty="0" err="1">
                <a:solidFill>
                  <a:srgbClr val="002060"/>
                </a:solidFill>
                <a:latin typeface="Times New Roman" panose="02020603050405020304" pitchFamily="18" charset="0"/>
                <a:cs typeface="Times New Roman" panose="02020603050405020304" pitchFamily="18" charset="0"/>
              </a:rPr>
              <a:t>Helpouts</a:t>
            </a:r>
            <a:r>
              <a:rPr lang="en-US" sz="3600" b="1" u="sng" cap="none" dirty="0">
                <a:solidFill>
                  <a:srgbClr val="002060"/>
                </a:solidFill>
                <a:latin typeface="Times New Roman" panose="02020603050405020304" pitchFamily="18" charset="0"/>
                <a:cs typeface="Times New Roman" panose="02020603050405020304" pitchFamily="18" charset="0"/>
              </a:rPr>
              <a:t> </a:t>
            </a:r>
          </a:p>
        </p:txBody>
      </p:sp>
      <p:sp>
        <p:nvSpPr>
          <p:cNvPr id="3" name="Subtitle 2"/>
          <p:cNvSpPr>
            <a:spLocks noGrp="1"/>
          </p:cNvSpPr>
          <p:nvPr>
            <p:ph type="subTitle" idx="1"/>
          </p:nvPr>
        </p:nvSpPr>
        <p:spPr>
          <a:xfrm>
            <a:off x="1751012" y="1933414"/>
            <a:ext cx="8689976" cy="3204274"/>
          </a:xfrm>
        </p:spPr>
        <p:txBody>
          <a:bodyPr>
            <a:normAutofit/>
          </a:bodyPr>
          <a:lstStyle/>
          <a:p>
            <a:pPr marL="342900" indent="-342900" algn="l">
              <a:buFont typeface="Arial" panose="020B0604020202020204" pitchFamily="34" charset="0"/>
              <a:buChar char="•"/>
            </a:pPr>
            <a:r>
              <a:rPr lang="en-US" cap="none" dirty="0"/>
              <a:t>Emerging technologies have contributed to google video communication tools </a:t>
            </a:r>
          </a:p>
          <a:p>
            <a:pPr marL="342900" indent="-342900" algn="l">
              <a:buFont typeface="Arial" panose="020B0604020202020204" pitchFamily="34" charset="0"/>
              <a:buChar char="•"/>
            </a:pPr>
            <a:r>
              <a:rPr lang="en-US" cap="none" dirty="0"/>
              <a:t>Hangouts and </a:t>
            </a:r>
            <a:r>
              <a:rPr lang="en-US" cap="none" dirty="0" err="1"/>
              <a:t>helpouts</a:t>
            </a:r>
            <a:r>
              <a:rPr lang="en-US" cap="none" dirty="0"/>
              <a:t> play a vital role in facilitating google video communication tools</a:t>
            </a:r>
          </a:p>
          <a:p>
            <a:pPr marL="342900" indent="-342900" algn="l">
              <a:buFont typeface="Arial" panose="020B0604020202020204" pitchFamily="34" charset="0"/>
              <a:buChar char="•"/>
            </a:pPr>
            <a:r>
              <a:rPr lang="en-US" cap="none" dirty="0"/>
              <a:t>The tools are built for business application</a:t>
            </a:r>
          </a:p>
          <a:p>
            <a:pPr marL="342900" indent="-342900" algn="l">
              <a:buFont typeface="Arial" panose="020B0604020202020204" pitchFamily="34" charset="0"/>
              <a:buChar char="•"/>
            </a:pPr>
            <a:r>
              <a:rPr lang="en-US" cap="none" dirty="0"/>
              <a:t>They are dependable as well as reliable</a:t>
            </a:r>
          </a:p>
        </p:txBody>
      </p:sp>
    </p:spTree>
    <p:extLst>
      <p:ext uri="{BB962C8B-B14F-4D97-AF65-F5344CB8AC3E}">
        <p14:creationId xmlns:p14="http://schemas.microsoft.com/office/powerpoint/2010/main" val="3009179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913328"/>
            <a:ext cx="8689976" cy="806984"/>
          </a:xfrm>
        </p:spPr>
        <p:txBody>
          <a:bodyPr>
            <a:normAutofit/>
          </a:bodyPr>
          <a:lstStyle/>
          <a:p>
            <a:r>
              <a:rPr lang="en-US" sz="3600" b="1" u="sng" cap="none" dirty="0">
                <a:solidFill>
                  <a:srgbClr val="002060"/>
                </a:solidFill>
                <a:latin typeface="Times New Roman" panose="02020603050405020304" pitchFamily="18" charset="0"/>
                <a:cs typeface="Times New Roman" panose="02020603050405020304" pitchFamily="18" charset="0"/>
              </a:rPr>
              <a:t>Hangouts and </a:t>
            </a:r>
            <a:r>
              <a:rPr lang="en-US" sz="3600" b="1" u="sng" cap="none" dirty="0" err="1">
                <a:solidFill>
                  <a:srgbClr val="002060"/>
                </a:solidFill>
                <a:latin typeface="Times New Roman" panose="02020603050405020304" pitchFamily="18" charset="0"/>
                <a:cs typeface="Times New Roman" panose="02020603050405020304" pitchFamily="18" charset="0"/>
              </a:rPr>
              <a:t>Helpouts</a:t>
            </a:r>
            <a:endParaRPr lang="en-US" sz="3600" b="1" u="sng" cap="none" dirty="0">
              <a:solidFill>
                <a:srgbClr val="002060"/>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751012" y="2092272"/>
            <a:ext cx="8689976" cy="3367006"/>
          </a:xfrm>
        </p:spPr>
        <p:txBody>
          <a:bodyPr>
            <a:normAutofit/>
          </a:bodyPr>
          <a:lstStyle/>
          <a:p>
            <a:pPr marL="342900" indent="-342900" algn="l">
              <a:buFont typeface="Arial" panose="020B0604020202020204" pitchFamily="34" charset="0"/>
              <a:buChar char="•"/>
            </a:pPr>
            <a:r>
              <a:rPr lang="en-US" cap="none" dirty="0">
                <a:latin typeface="Times New Roman" panose="02020603050405020304" pitchFamily="18" charset="0"/>
                <a:cs typeface="Times New Roman" panose="02020603050405020304" pitchFamily="18" charset="0"/>
              </a:rPr>
              <a:t>Hangouts and </a:t>
            </a:r>
            <a:r>
              <a:rPr lang="en-US" cap="none" dirty="0" err="1">
                <a:latin typeface="Times New Roman" panose="02020603050405020304" pitchFamily="18" charset="0"/>
                <a:cs typeface="Times New Roman" panose="02020603050405020304" pitchFamily="18" charset="0"/>
              </a:rPr>
              <a:t>helpouts</a:t>
            </a:r>
            <a:r>
              <a:rPr lang="en-US" cap="none" dirty="0">
                <a:latin typeface="Times New Roman" panose="02020603050405020304" pitchFamily="18" charset="0"/>
                <a:cs typeface="Times New Roman" panose="02020603050405020304" pitchFamily="18" charset="0"/>
              </a:rPr>
              <a:t> facilitate face-to-face meetings with limited to promote collaboration</a:t>
            </a:r>
          </a:p>
          <a:p>
            <a:pPr marL="342900" indent="-342900" algn="l">
              <a:buFont typeface="Arial" panose="020B0604020202020204" pitchFamily="34" charset="0"/>
              <a:buChar char="•"/>
            </a:pPr>
            <a:r>
              <a:rPr lang="en-US" cap="none" dirty="0">
                <a:latin typeface="Times New Roman" panose="02020603050405020304" pitchFamily="18" charset="0"/>
                <a:cs typeface="Times New Roman" panose="02020603050405020304" pitchFamily="18" charset="0"/>
              </a:rPr>
              <a:t>They promote real-time communication</a:t>
            </a:r>
          </a:p>
          <a:p>
            <a:pPr marL="342900" indent="-342900" algn="l">
              <a:buFont typeface="Arial" panose="020B0604020202020204" pitchFamily="34" charset="0"/>
              <a:buChar char="•"/>
            </a:pPr>
            <a:r>
              <a:rPr lang="en-US" cap="none" dirty="0">
                <a:latin typeface="Times New Roman" panose="02020603050405020304" pitchFamily="18" charset="0"/>
                <a:cs typeface="Times New Roman" panose="02020603050405020304" pitchFamily="18" charset="0"/>
              </a:rPr>
              <a:t>They conduct video chat from even low power computers</a:t>
            </a:r>
          </a:p>
        </p:txBody>
      </p:sp>
    </p:spTree>
    <p:extLst>
      <p:ext uri="{BB962C8B-B14F-4D97-AF65-F5344CB8AC3E}">
        <p14:creationId xmlns:p14="http://schemas.microsoft.com/office/powerpoint/2010/main" val="793682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767168"/>
            <a:ext cx="8689976" cy="833034"/>
          </a:xfrm>
        </p:spPr>
        <p:txBody>
          <a:bodyPr/>
          <a:lstStyle/>
          <a:p>
            <a:r>
              <a:rPr lang="en-US" b="1" u="sng" cap="none" dirty="0">
                <a:solidFill>
                  <a:srgbClr val="002060"/>
                </a:solidFill>
                <a:latin typeface="Times New Roman" panose="02020603050405020304" pitchFamily="18" charset="0"/>
                <a:cs typeface="Times New Roman" panose="02020603050405020304" pitchFamily="18" charset="0"/>
              </a:rPr>
              <a:t>Conclusion</a:t>
            </a:r>
            <a:r>
              <a:rPr lang="en-US" b="1" u="sng" cap="none" dirty="0">
                <a:latin typeface="Times New Roman" panose="02020603050405020304" pitchFamily="18" charset="0"/>
                <a:cs typeface="Times New Roman" panose="02020603050405020304" pitchFamily="18" charset="0"/>
              </a:rPr>
              <a:t> </a:t>
            </a:r>
          </a:p>
        </p:txBody>
      </p:sp>
      <p:sp>
        <p:nvSpPr>
          <p:cNvPr id="3" name="Subtitle 2"/>
          <p:cNvSpPr>
            <a:spLocks noGrp="1"/>
          </p:cNvSpPr>
          <p:nvPr>
            <p:ph type="subTitle" idx="1"/>
          </p:nvPr>
        </p:nvSpPr>
        <p:spPr>
          <a:xfrm>
            <a:off x="1751012" y="1906292"/>
            <a:ext cx="8689976" cy="3351507"/>
          </a:xfrm>
        </p:spPr>
        <p:txBody>
          <a:bodyPr>
            <a:normAutofit/>
          </a:bodyPr>
          <a:lstStyle/>
          <a:p>
            <a:pPr marL="342900" indent="-342900" algn="l">
              <a:buFont typeface="Arial" panose="020B0604020202020204" pitchFamily="34" charset="0"/>
              <a:buChar char="•"/>
            </a:pPr>
            <a:r>
              <a:rPr lang="en-US" cap="none" dirty="0">
                <a:latin typeface="Times New Roman" panose="02020603050405020304" pitchFamily="18" charset="0"/>
                <a:cs typeface="Times New Roman" panose="02020603050405020304" pitchFamily="18" charset="0"/>
              </a:rPr>
              <a:t>Emerging technologies play a vital role in a firm’s IT department</a:t>
            </a:r>
          </a:p>
          <a:p>
            <a:pPr marL="342900" indent="-342900" algn="l">
              <a:buFont typeface="Arial" panose="020B0604020202020204" pitchFamily="34" charset="0"/>
              <a:buChar char="•"/>
            </a:pPr>
            <a:r>
              <a:rPr lang="en-US" cap="none" dirty="0">
                <a:latin typeface="Times New Roman" panose="02020603050405020304" pitchFamily="18" charset="0"/>
                <a:cs typeface="Times New Roman" panose="02020603050405020304" pitchFamily="18" charset="0"/>
              </a:rPr>
              <a:t>Updating data management and hangouts as well as </a:t>
            </a:r>
            <a:r>
              <a:rPr lang="en-US" cap="none" dirty="0" err="1">
                <a:latin typeface="Times New Roman" panose="02020603050405020304" pitchFamily="18" charset="0"/>
                <a:cs typeface="Times New Roman" panose="02020603050405020304" pitchFamily="18" charset="0"/>
              </a:rPr>
              <a:t>helpouts</a:t>
            </a:r>
            <a:r>
              <a:rPr lang="en-US" cap="none" dirty="0">
                <a:latin typeface="Times New Roman" panose="02020603050405020304" pitchFamily="18" charset="0"/>
                <a:cs typeface="Times New Roman" panose="02020603050405020304" pitchFamily="18" charset="0"/>
              </a:rPr>
              <a:t> can help the company achieve its set goals effectively</a:t>
            </a:r>
          </a:p>
          <a:p>
            <a:pPr marL="342900" indent="-342900" algn="l">
              <a:buFont typeface="Arial" panose="020B0604020202020204" pitchFamily="34" charset="0"/>
              <a:buChar char="•"/>
            </a:pPr>
            <a:r>
              <a:rPr lang="en-US" cap="none" dirty="0">
                <a:latin typeface="Times New Roman" panose="02020603050405020304" pitchFamily="18" charset="0"/>
                <a:cs typeface="Times New Roman" panose="02020603050405020304" pitchFamily="18" charset="0"/>
              </a:rPr>
              <a:t>Simply put, emerging technologies are paramount for increased productivity and meeting customer demands. </a:t>
            </a:r>
          </a:p>
        </p:txBody>
      </p:sp>
    </p:spTree>
    <p:extLst>
      <p:ext uri="{BB962C8B-B14F-4D97-AF65-F5344CB8AC3E}">
        <p14:creationId xmlns:p14="http://schemas.microsoft.com/office/powerpoint/2010/main" val="1280227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88435" y="556593"/>
            <a:ext cx="8779564" cy="869252"/>
          </a:xfrm>
        </p:spPr>
        <p:txBody>
          <a:bodyPr>
            <a:normAutofit/>
          </a:bodyPr>
          <a:lstStyle/>
          <a:p>
            <a:r>
              <a:rPr lang="en-US" sz="3600" b="1" u="sng" cap="none" dirty="0">
                <a:solidFill>
                  <a:srgbClr val="002060"/>
                </a:solidFill>
                <a:latin typeface="Times New Roman" panose="02020603050405020304" pitchFamily="18" charset="0"/>
                <a:cs typeface="Times New Roman" panose="02020603050405020304" pitchFamily="18" charset="0"/>
              </a:rPr>
              <a:t>References</a:t>
            </a:r>
            <a:r>
              <a:rPr lang="en-US" sz="3600" b="1" u="sng" cap="none" dirty="0">
                <a:latin typeface="Times New Roman" panose="02020603050405020304" pitchFamily="18" charset="0"/>
                <a:cs typeface="Times New Roman" panose="02020603050405020304" pitchFamily="18" charset="0"/>
              </a:rPr>
              <a:t> </a:t>
            </a:r>
          </a:p>
        </p:txBody>
      </p:sp>
      <p:sp>
        <p:nvSpPr>
          <p:cNvPr id="3" name="Subtitle 2"/>
          <p:cNvSpPr>
            <a:spLocks noGrp="1"/>
          </p:cNvSpPr>
          <p:nvPr>
            <p:ph type="subTitle" idx="1"/>
          </p:nvPr>
        </p:nvSpPr>
        <p:spPr>
          <a:xfrm>
            <a:off x="1073425" y="1928189"/>
            <a:ext cx="9594574" cy="4373218"/>
          </a:xfrm>
        </p:spPr>
        <p:txBody>
          <a:bodyPr>
            <a:normAutofit fontScale="92500"/>
          </a:bodyPr>
          <a:lstStyle/>
          <a:p>
            <a:pPr marL="685800" indent="-685800" algn="l"/>
            <a:r>
              <a:rPr lang="en-US" cap="none" dirty="0">
                <a:latin typeface="Times New Roman" panose="02020603050405020304" pitchFamily="18" charset="0"/>
                <a:cs typeface="Times New Roman" panose="02020603050405020304" pitchFamily="18" charset="0"/>
              </a:rPr>
              <a:t>Brick, J. (2018). Emerging that will change how you do business..</a:t>
            </a:r>
            <a:r>
              <a:rPr lang="en-US" i="1" cap="none" dirty="0">
                <a:latin typeface="Times New Roman" panose="02020603050405020304" pitchFamily="18" charset="0"/>
                <a:cs typeface="Times New Roman" panose="02020603050405020304" pitchFamily="18" charset="0"/>
              </a:rPr>
              <a:t> Open forum. </a:t>
            </a:r>
            <a:r>
              <a:rPr lang="en-US" cap="none" dirty="0">
                <a:latin typeface="Times New Roman" panose="02020603050405020304" pitchFamily="18" charset="0"/>
                <a:cs typeface="Times New Roman" panose="02020603050405020304" pitchFamily="18" charset="0"/>
              </a:rPr>
              <a:t>Retrieved from </a:t>
            </a:r>
            <a:r>
              <a:rPr lang="en-US" cap="none" dirty="0">
                <a:latin typeface="Times New Roman" panose="02020603050405020304" pitchFamily="18" charset="0"/>
                <a:cs typeface="Times New Roman" panose="02020603050405020304" pitchFamily="18" charset="0"/>
                <a:hlinkClick r:id="rId3"/>
              </a:rPr>
              <a:t>https://www.Americanexpress.Com/us/small-business/openforum/articles/4-emerging-technologies-that-will-change-how-you-do-business/</a:t>
            </a:r>
            <a:endParaRPr lang="en-US" cap="none" dirty="0">
              <a:latin typeface="Times New Roman" panose="02020603050405020304" pitchFamily="18" charset="0"/>
              <a:cs typeface="Times New Roman" panose="02020603050405020304" pitchFamily="18" charset="0"/>
            </a:endParaRPr>
          </a:p>
          <a:p>
            <a:pPr marL="685800" indent="-685800" algn="l"/>
            <a:r>
              <a:rPr lang="en-US" cap="none" dirty="0">
                <a:latin typeface="Times New Roman" panose="02020603050405020304" pitchFamily="18" charset="0"/>
                <a:cs typeface="Times New Roman" panose="02020603050405020304" pitchFamily="18" charset="0"/>
              </a:rPr>
              <a:t>Boulton, C. (2016). Emerging technologies that will drive digital businesses. </a:t>
            </a:r>
            <a:r>
              <a:rPr lang="en-US" i="1" cap="none" dirty="0" err="1">
                <a:latin typeface="Times New Roman" panose="02020603050405020304" pitchFamily="18" charset="0"/>
                <a:cs typeface="Times New Roman" panose="02020603050405020304" pitchFamily="18" charset="0"/>
              </a:rPr>
              <a:t>Cio</a:t>
            </a:r>
            <a:r>
              <a:rPr lang="en-US" cap="none" dirty="0">
                <a:latin typeface="Times New Roman" panose="02020603050405020304" pitchFamily="18" charset="0"/>
                <a:cs typeface="Times New Roman" panose="02020603050405020304" pitchFamily="18" charset="0"/>
              </a:rPr>
              <a:t>. Retrieved from </a:t>
            </a:r>
            <a:r>
              <a:rPr lang="en-US" cap="none" dirty="0">
                <a:latin typeface="Times New Roman" panose="02020603050405020304" pitchFamily="18" charset="0"/>
                <a:cs typeface="Times New Roman" panose="02020603050405020304" pitchFamily="18" charset="0"/>
                <a:hlinkClick r:id="rId4"/>
              </a:rPr>
              <a:t>https://www.Cio.Com/article/3044067/leadership-management/4-emerging-technologies-that-will-drive-digital-businesses.Html</a:t>
            </a:r>
            <a:r>
              <a:rPr lang="en-US" cap="none" dirty="0">
                <a:latin typeface="Times New Roman" panose="02020603050405020304" pitchFamily="18" charset="0"/>
                <a:cs typeface="Times New Roman" panose="02020603050405020304" pitchFamily="18" charset="0"/>
              </a:rPr>
              <a:t> </a:t>
            </a:r>
          </a:p>
          <a:p>
            <a:pPr marL="685800" indent="-685800" algn="l"/>
            <a:r>
              <a:rPr lang="en-US" cap="none" dirty="0">
                <a:latin typeface="Times New Roman" panose="02020603050405020304" pitchFamily="18" charset="0"/>
                <a:cs typeface="Times New Roman" panose="02020603050405020304" pitchFamily="18" charset="0"/>
              </a:rPr>
              <a:t>Burn, R. (2018). Six emerging technologies for small business owners. </a:t>
            </a:r>
            <a:r>
              <a:rPr lang="en-US" i="1" cap="none" dirty="0">
                <a:latin typeface="Times New Roman" panose="02020603050405020304" pitchFamily="18" charset="0"/>
                <a:cs typeface="Times New Roman" panose="02020603050405020304" pitchFamily="18" charset="0"/>
              </a:rPr>
              <a:t>The telegraph</a:t>
            </a:r>
            <a:r>
              <a:rPr lang="en-US" cap="none" dirty="0">
                <a:latin typeface="Times New Roman" panose="02020603050405020304" pitchFamily="18" charset="0"/>
                <a:cs typeface="Times New Roman" panose="02020603050405020304" pitchFamily="18" charset="0"/>
              </a:rPr>
              <a:t>. Retrieved from https://www.Telegraph.Co.Uk/business/powering-prosperity/emerging-tech-for-small-businesses/  </a:t>
            </a:r>
          </a:p>
          <a:p>
            <a:endParaRPr lang="en-US"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3671227"/>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Droplet</Template>
  <TotalTime>198</TotalTime>
  <Words>1148</Words>
  <Application>Microsoft Office PowerPoint</Application>
  <PresentationFormat>Widescreen</PresentationFormat>
  <Paragraphs>61</Paragraphs>
  <Slides>10</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 New Roman</vt:lpstr>
      <vt:lpstr>Tw Cen MT</vt:lpstr>
      <vt:lpstr>Droplet</vt:lpstr>
      <vt:lpstr>TWO AREAS THAT NEED UPDATE BASED ON THE EMERGING TECHNOLOGIES</vt:lpstr>
      <vt:lpstr>Introduction </vt:lpstr>
      <vt:lpstr>Emerging Technologies </vt:lpstr>
      <vt:lpstr>Two Areas to Update </vt:lpstr>
      <vt:lpstr>Data Management </vt:lpstr>
      <vt:lpstr>Data Management </vt:lpstr>
      <vt:lpstr>Hangouts and Helpouts </vt:lpstr>
      <vt:lpstr>Hangouts and Helpouts</vt:lpstr>
      <vt:lpstr>Conclusion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dc:creator>
  <cp:lastModifiedBy>Antony Ouma</cp:lastModifiedBy>
  <cp:revision>61</cp:revision>
  <dcterms:created xsi:type="dcterms:W3CDTF">2018-08-27T15:37:59Z</dcterms:created>
  <dcterms:modified xsi:type="dcterms:W3CDTF">2018-08-27T20:13:01Z</dcterms:modified>
</cp:coreProperties>
</file>